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90A03-95FD-496E-95E8-4EC8594F4E63}" v="543" dt="2025-04-09T18:42:43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41" d="100"/>
          <a:sy n="41" d="100"/>
        </p:scale>
        <p:origin x="-146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08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53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62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9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50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41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77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19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4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21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13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4621C-6388-4023-9EEF-F1ACA643556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890ABF-8A33-418B-9D18-BA0CA0C10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96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1.png"/><Relationship Id="rId3" Type="http://schemas.microsoft.com/office/2007/relationships/hdphoto" Target="../media/hdphoto1.wdp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0.png"/><Relationship Id="rId32" Type="http://schemas.openxmlformats.org/officeDocument/2006/relationships/image" Target="../media/image27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microsoft.com/office/2007/relationships/hdphoto" Target="../media/hdphoto3.wdp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98AF9-CD1B-5FF9-54AA-9A791EF9296F}"/>
              </a:ext>
            </a:extLst>
          </p:cNvPr>
          <p:cNvSpPr/>
          <p:nvPr/>
        </p:nvSpPr>
        <p:spPr>
          <a:xfrm>
            <a:off x="722414" y="436475"/>
            <a:ext cx="28806464" cy="468054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5153B-F984-A4B6-571B-262A99017F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H="1" flipV="1">
            <a:off x="-6276236" y="6264276"/>
            <a:ext cx="42803764" cy="30275213"/>
          </a:xfrm>
          <a:prstGeom prst="rect">
            <a:avLst/>
          </a:prstGeom>
        </p:spPr>
      </p:pic>
      <p:pic>
        <p:nvPicPr>
          <p:cNvPr id="8" name="Picture 7" descr="A logo with text and symbols">
            <a:extLst>
              <a:ext uri="{FF2B5EF4-FFF2-40B4-BE49-F238E27FC236}">
                <a16:creationId xmlns:a16="http://schemas.microsoft.com/office/drawing/2014/main" id="{86F7CCB9-9CB3-039A-C489-5ED5E192AD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21" y="954492"/>
            <a:ext cx="3655364" cy="3576165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2C8E0BF9-6C60-B40B-7293-48F45044E2B6}"/>
              </a:ext>
            </a:extLst>
          </p:cNvPr>
          <p:cNvSpPr txBox="1">
            <a:spLocks/>
          </p:cNvSpPr>
          <p:nvPr/>
        </p:nvSpPr>
        <p:spPr>
          <a:xfrm>
            <a:off x="4701354" y="687025"/>
            <a:ext cx="24624624" cy="22275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How Force- and Force-free fields influence cross-stream particle migration in complex flows</a:t>
            </a:r>
            <a:endParaRPr kumimoji="0" lang="en-US" sz="7200" b="1" i="0" u="none" strike="noStrike" kern="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5917F039-7776-76B8-A0B1-060D7216483F}"/>
              </a:ext>
            </a:extLst>
          </p:cNvPr>
          <p:cNvSpPr txBox="1"/>
          <p:nvPr/>
        </p:nvSpPr>
        <p:spPr>
          <a:xfrm>
            <a:off x="4567188" y="3012007"/>
            <a:ext cx="24758790" cy="150425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 defTabSz="914400">
              <a:spcBef>
                <a:spcPts val="110"/>
              </a:spcBef>
            </a:pPr>
            <a:r>
              <a:rPr lang="en-IN" sz="4800" kern="0" dirty="0">
                <a:uFill>
                  <a:solidFill>
                    <a:srgbClr val="FFFFFF"/>
                  </a:solidFill>
                </a:uFill>
                <a:latin typeface="Franklin Gothic Medium" panose="020B0603020102020204" pitchFamily="34" charset="0"/>
                <a:ea typeface="Cambria" panose="02040503050406030204" pitchFamily="18" charset="0"/>
                <a:cs typeface="Times New Roman"/>
              </a:rPr>
              <a:t>Soumyo Deep Chowdhury,  Akash Choudhary</a:t>
            </a:r>
          </a:p>
          <a:p>
            <a:pPr algn="ctr" defTabSz="914400">
              <a:spcBef>
                <a:spcPts val="110"/>
              </a:spcBef>
            </a:pPr>
            <a:r>
              <a:rPr lang="en-US" sz="4800" i="1" kern="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Department of Chemical Engineering, Indian Institute of Technology Kanpur, India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19636-0279-9E14-AF3A-D99E2BA62206}"/>
              </a:ext>
            </a:extLst>
          </p:cNvPr>
          <p:cNvSpPr txBox="1"/>
          <p:nvPr/>
        </p:nvSpPr>
        <p:spPr>
          <a:xfrm>
            <a:off x="620205" y="7071465"/>
            <a:ext cx="12958998" cy="24236763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65" marR="193040">
              <a:lnSpc>
                <a:spcPct val="109400"/>
              </a:lnSpc>
              <a:spcBef>
                <a:spcPts val="100"/>
              </a:spcBef>
              <a:tabLst>
                <a:tab pos="280670" algn="l"/>
              </a:tabLst>
            </a:pPr>
            <a:r>
              <a:rPr lang="en-US" sz="4400" b="1" u="sng" spc="5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Force-free field (Electrophoresis):</a:t>
            </a: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lang="en-US" sz="3600" spc="50" dirty="0">
                <a:solidFill>
                  <a:srgbClr val="C00000"/>
                </a:solidFill>
                <a:uFill>
                  <a:solidFill>
                    <a:srgbClr val="2E5496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Electrical Double Layer: </a:t>
            </a:r>
            <a:r>
              <a:rPr lang="en-US" sz="3600" spc="50" dirty="0"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When a particle is immersed in an electrolytic medium, a thin diffuse layer of counter ions is formed which is called the EDL.</a:t>
            </a:r>
          </a:p>
          <a:p>
            <a:pPr marL="12700">
              <a:spcBef>
                <a:spcPts val="90"/>
              </a:spcBef>
            </a:pPr>
            <a:r>
              <a:rPr lang="en-US" sz="5400" b="1" u="sng" spc="5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Times New Roman"/>
                <a:cs typeface="Times New Roman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5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endParaRPr lang="en-US" sz="4400" b="1" u="sng" spc="50" dirty="0">
              <a:solidFill>
                <a:srgbClr val="2E5496"/>
              </a:solidFill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spcBef>
                <a:spcPts val="90"/>
              </a:spcBef>
            </a:pPr>
            <a:r>
              <a:rPr lang="en-US" sz="4400" b="1" u="sng" spc="50" dirty="0">
                <a:solidFill>
                  <a:srgbClr val="2E5496"/>
                </a:solidFill>
                <a:uFill>
                  <a:solidFill>
                    <a:srgbClr val="2E5496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Force field (Gravitation):</a:t>
            </a:r>
            <a:r>
              <a:rPr lang="en-US" sz="4400" spc="50" dirty="0">
                <a:uFill>
                  <a:solidFill>
                    <a:srgbClr val="2E5496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endParaRPr lang="en-US" sz="4000" spc="50" dirty="0">
              <a:uFill>
                <a:solidFill>
                  <a:srgbClr val="2E5496"/>
                </a:solidFill>
              </a:uFill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584200" indent="-571500" algn="just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600" spc="50" dirty="0"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When particles sediment under the action of direct gravitational field, their hydrodynamics signature is Stokeslet (~1/r) </a:t>
            </a: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90"/>
              </a:spcBef>
            </a:pPr>
            <a:endParaRPr lang="en-US" sz="4000" spc="50" dirty="0">
              <a:uFill>
                <a:solidFill>
                  <a:srgbClr val="2E5496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73CA3008-1EF1-C6C6-B0C9-05B63E6D0905}"/>
              </a:ext>
            </a:extLst>
          </p:cNvPr>
          <p:cNvSpPr/>
          <p:nvPr/>
        </p:nvSpPr>
        <p:spPr>
          <a:xfrm>
            <a:off x="13814493" y="5553497"/>
            <a:ext cx="67234" cy="35398560"/>
          </a:xfrm>
          <a:custGeom>
            <a:avLst/>
            <a:gdLst/>
            <a:ahLst/>
            <a:cxnLst/>
            <a:rect l="l" t="t" r="r" b="b"/>
            <a:pathLst>
              <a:path w="17779" h="16797020">
                <a:moveTo>
                  <a:pt x="17179" y="0"/>
                </a:moveTo>
                <a:lnTo>
                  <a:pt x="0" y="16796483"/>
                </a:lnTo>
              </a:path>
            </a:pathLst>
          </a:custGeom>
          <a:ln>
            <a:solidFill>
              <a:srgbClr val="00B0F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1A5D0F-B292-F5C3-48D9-DE8F275C5A1F}"/>
                  </a:ext>
                </a:extLst>
              </p:cNvPr>
              <p:cNvSpPr txBox="1"/>
              <p:nvPr/>
            </p:nvSpPr>
            <p:spPr>
              <a:xfrm>
                <a:off x="645107" y="14927623"/>
                <a:ext cx="12487761" cy="1395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0670" indent="-267970" algn="just">
                  <a:lnSpc>
                    <a:spcPct val="100000"/>
                  </a:lnSpc>
                  <a:spcBef>
                    <a:spcPts val="190"/>
                  </a:spcBef>
                  <a:buFont typeface="Arial MT"/>
                  <a:buChar char="•"/>
                  <a:tabLst>
                    <a:tab pos="280670" algn="l"/>
                  </a:tabLst>
                </a:pPr>
                <a:r>
                  <a:rPr lang="en-US" sz="3600" dirty="0">
                    <a:latin typeface="Franklin Gothic Medium" panose="020B0603020102020204" pitchFamily="34" charset="0"/>
                    <a:cs typeface="Cambria"/>
                  </a:rPr>
                  <a:t>This</a:t>
                </a:r>
                <a:r>
                  <a:rPr lang="en-US" sz="3600" spc="-35" dirty="0">
                    <a:latin typeface="Franklin Gothic Medium" panose="020B0603020102020204" pitchFamily="34" charset="0"/>
                    <a:cs typeface="Cambria"/>
                  </a:rPr>
                  <a:t> motion </a:t>
                </a:r>
                <a:r>
                  <a:rPr lang="en-US" sz="3600" dirty="0">
                    <a:latin typeface="Franklin Gothic Medium" panose="020B0603020102020204" pitchFamily="34" charset="0"/>
                    <a:cs typeface="Cambria"/>
                  </a:rPr>
                  <a:t>is</a:t>
                </a:r>
                <a:r>
                  <a:rPr lang="en-US" sz="3600" spc="-30" dirty="0"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3600" spc="-55" dirty="0">
                    <a:latin typeface="Franklin Gothic Medium" panose="020B0603020102020204" pitchFamily="34" charset="0"/>
                    <a:cs typeface="Cambria"/>
                  </a:rPr>
                  <a:t>characterized</a:t>
                </a:r>
                <a:r>
                  <a:rPr lang="en-US" sz="3600" spc="-30" dirty="0"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3600" dirty="0">
                    <a:latin typeface="Franklin Gothic Medium" panose="020B0603020102020204" pitchFamily="34" charset="0"/>
                    <a:cs typeface="Cambria"/>
                  </a:rPr>
                  <a:t>by</a:t>
                </a:r>
                <a:r>
                  <a:rPr lang="en-US" sz="3600" spc="-35" dirty="0"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3600" dirty="0">
                    <a:latin typeface="Franklin Gothic Medium" panose="020B0603020102020204" pitchFamily="34" charset="0"/>
                    <a:cs typeface="Cambria"/>
                  </a:rPr>
                  <a:t>a</a:t>
                </a:r>
                <a:r>
                  <a:rPr lang="en-US" sz="3600" spc="-30" dirty="0"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3600" spc="-40" dirty="0">
                    <a:latin typeface="Franklin Gothic Medium" panose="020B0603020102020204" pitchFamily="34" charset="0"/>
                    <a:cs typeface="Cambria"/>
                  </a:rPr>
                  <a:t>rapidly </a:t>
                </a:r>
                <a:r>
                  <a:rPr lang="en-US" sz="3600" spc="-30" dirty="0">
                    <a:latin typeface="Franklin Gothic Medium" panose="020B0603020102020204" pitchFamily="34" charset="0"/>
                    <a:cs typeface="Cambria"/>
                  </a:rPr>
                  <a:t>decaying</a:t>
                </a:r>
                <a:r>
                  <a:rPr lang="en-US" sz="3600" spc="-35" dirty="0"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3600" spc="-55" dirty="0">
                    <a:latin typeface="Franklin Gothic Medium" panose="020B0603020102020204" pitchFamily="34" charset="0"/>
                    <a:cs typeface="Cambria"/>
                  </a:rPr>
                  <a:t>source-</a:t>
                </a:r>
                <a:r>
                  <a:rPr lang="en-US" sz="3600" spc="-35" dirty="0">
                    <a:latin typeface="Franklin Gothic Medium" panose="020B0603020102020204" pitchFamily="34" charset="0"/>
                    <a:cs typeface="Cambria"/>
                  </a:rPr>
                  <a:t>dipole</a:t>
                </a:r>
                <a:r>
                  <a:rPr lang="en-US" sz="3600" spc="-25" dirty="0"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3600" spc="-10" dirty="0">
                    <a:latin typeface="Franklin Gothic Medium" panose="020B0603020102020204" pitchFamily="34" charset="0"/>
                    <a:cs typeface="Cambria"/>
                  </a:rPr>
                  <a:t>field with  O(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4400" b="1" i="1" spc="-1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0" spc="-1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4400" b="1" i="1" spc="-10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0" spc="-10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p>
                            <m:r>
                              <a:rPr lang="en-US" sz="4400" b="1" i="0" spc="-1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spc="-10" dirty="0">
                    <a:latin typeface="Franklin Gothic Medium" panose="020B0603020102020204" pitchFamily="34" charset="0"/>
                    <a:cs typeface="Cambria"/>
                  </a:rPr>
                  <a:t>).</a:t>
                </a:r>
                <a:endParaRPr lang="en-US" sz="3600" dirty="0">
                  <a:latin typeface="Franklin Gothic Medium" panose="020B0603020102020204" pitchFamily="34" charset="0"/>
                  <a:cs typeface="Cambri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1A5D0F-B292-F5C3-48D9-DE8F275C5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7" y="14927623"/>
                <a:ext cx="12487761" cy="1395254"/>
              </a:xfrm>
              <a:prstGeom prst="rect">
                <a:avLst/>
              </a:prstGeom>
              <a:blipFill>
                <a:blip r:embed="rId6"/>
                <a:stretch>
                  <a:fillRect l="-1270" t="-6987" r="-1465" b="-82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4606DA42-3632-B273-A168-205E4C0EAA00}"/>
              </a:ext>
            </a:extLst>
          </p:cNvPr>
          <p:cNvSpPr/>
          <p:nvPr/>
        </p:nvSpPr>
        <p:spPr>
          <a:xfrm>
            <a:off x="476255" y="31469157"/>
            <a:ext cx="13026670" cy="10273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901FB-5D1F-A8F7-DBEF-DD1FE27AEC34}"/>
              </a:ext>
            </a:extLst>
          </p:cNvPr>
          <p:cNvSpPr txBox="1"/>
          <p:nvPr/>
        </p:nvSpPr>
        <p:spPr>
          <a:xfrm>
            <a:off x="506988" y="32714152"/>
            <a:ext cx="12968168" cy="238892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0670" indent="-267970" algn="just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280670" algn="l"/>
              </a:tabLst>
            </a:pP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To evaluate the lift force of a particle in Second-Order Fluid.</a:t>
            </a:r>
          </a:p>
          <a:p>
            <a:pPr marL="280670" indent="-267970" algn="just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280670" algn="l"/>
              </a:tabLst>
            </a:pP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How does this lift gets affected by flow-aligned force-free field?</a:t>
            </a:r>
          </a:p>
          <a:p>
            <a:pPr marL="280670" marR="328930" indent="-268605" algn="just">
              <a:lnSpc>
                <a:spcPct val="109400"/>
              </a:lnSpc>
              <a:spcBef>
                <a:spcPts val="5"/>
              </a:spcBef>
              <a:buFont typeface="Arial MT"/>
              <a:buChar char="•"/>
              <a:tabLst>
                <a:tab pos="280670" algn="l"/>
              </a:tabLst>
            </a:pPr>
            <a:r>
              <a:rPr lang="en-US" sz="3600" spc="6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How</a:t>
            </a:r>
            <a:r>
              <a:rPr lang="en-US" sz="3600" spc="7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does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6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this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6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lift</a:t>
            </a:r>
            <a:r>
              <a:rPr lang="en-US" sz="3600" spc="8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compare</a:t>
            </a:r>
            <a:r>
              <a:rPr lang="en-US" sz="3600" spc="8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7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with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that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8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of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an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5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external</a:t>
            </a:r>
            <a:r>
              <a:rPr lang="en-US" sz="3600" spc="7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-1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forced </a:t>
            </a:r>
            <a:r>
              <a:rPr lang="en-US" sz="3600" spc="5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technique</a:t>
            </a:r>
            <a:r>
              <a:rPr lang="en-US" sz="3600" spc="19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(Buoyancy</a:t>
            </a:r>
            <a:r>
              <a:rPr lang="en-US" sz="3600" spc="225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-</a:t>
            </a:r>
            <a:r>
              <a:rPr lang="en-US" sz="36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induced</a:t>
            </a:r>
            <a:r>
              <a:rPr lang="en-US" sz="3600" spc="20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 </a:t>
            </a:r>
            <a:r>
              <a:rPr lang="en-US" sz="3600" spc="-10" dirty="0">
                <a:latin typeface="Franklin Gothic Medium" panose="020B0603020102020204" pitchFamily="34" charset="0"/>
                <a:ea typeface="Verdana" panose="020B0604030504040204" pitchFamily="34" charset="0"/>
                <a:cs typeface="Aptos Serif" panose="02020604070405020304" pitchFamily="18" charset="0"/>
              </a:rPr>
              <a:t>lift)?</a:t>
            </a:r>
            <a:endParaRPr lang="en-US" sz="1200" dirty="0">
              <a:latin typeface="Franklin Gothic Medium" panose="020B0603020102020204" pitchFamily="34" charset="0"/>
              <a:ea typeface="Verdana" panose="020B0604030504040204" pitchFamily="34" charset="0"/>
              <a:cs typeface="Aptos Serif" panose="0202060407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56D445-668E-C2EB-913A-FFE88B4901D6}"/>
              </a:ext>
            </a:extLst>
          </p:cNvPr>
          <p:cNvSpPr/>
          <p:nvPr/>
        </p:nvSpPr>
        <p:spPr>
          <a:xfrm>
            <a:off x="14086596" y="5565979"/>
            <a:ext cx="15590534" cy="13088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Solution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498E73-B010-33B5-4911-D30B1FBF21AC}"/>
                  </a:ext>
                </a:extLst>
              </p:cNvPr>
              <p:cNvSpPr txBox="1"/>
              <p:nvPr/>
            </p:nvSpPr>
            <p:spPr>
              <a:xfrm>
                <a:off x="9151999" y="37736856"/>
                <a:ext cx="28481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800" b="1" i="1" smtClean="0"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IN" sz="4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48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IN" sz="48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800" b="1" i="1"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IN" sz="48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IN" sz="48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498E73-B010-33B5-4911-D30B1FBF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999" y="37736856"/>
                <a:ext cx="2848180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E18CC2E-A692-79E5-B6F0-FF07E191C654}"/>
              </a:ext>
            </a:extLst>
          </p:cNvPr>
          <p:cNvSpPr/>
          <p:nvPr/>
        </p:nvSpPr>
        <p:spPr>
          <a:xfrm>
            <a:off x="14123584" y="18940792"/>
            <a:ext cx="15590534" cy="10649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CC6EC-5A31-7B60-0E63-FE001AD32460}"/>
                  </a:ext>
                </a:extLst>
              </p:cNvPr>
              <p:cNvSpPr txBox="1"/>
              <p:nvPr/>
            </p:nvSpPr>
            <p:spPr>
              <a:xfrm>
                <a:off x="14149974" y="7139860"/>
                <a:ext cx="15513944" cy="11659602"/>
              </a:xfrm>
              <a:prstGeom prst="rect">
                <a:avLst/>
              </a:prstGeom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marL="12700" algn="just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3600" b="1" u="sng" spc="265" dirty="0">
                    <a:solidFill>
                      <a:srgbClr val="2E5496"/>
                    </a:solidFill>
                    <a:uFill>
                      <a:solidFill>
                        <a:srgbClr val="2E5496"/>
                      </a:solidFill>
                    </a:uFill>
                    <a:latin typeface="Cambria" panose="02040503050406030204" pitchFamily="18" charset="0"/>
                    <a:ea typeface="Cambria" panose="02040503050406030204" pitchFamily="18" charset="0"/>
                    <a:cs typeface="Times New Roman"/>
                  </a:rPr>
                  <a:t>Boundary Conditions:</a:t>
                </a:r>
                <a:endParaRPr lang="en-US" sz="3600" spc="265" dirty="0">
                  <a:solidFill>
                    <a:schemeClr val="tx1"/>
                  </a:solidFill>
                  <a:uFill>
                    <a:solidFill>
                      <a:srgbClr val="2E5496"/>
                    </a:solidFill>
                  </a:u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endParaRPr>
              </a:p>
              <a:p>
                <a:pPr marL="12700" algn="just">
                  <a:spcBef>
                    <a:spcPts val="90"/>
                  </a:spcBef>
                </a:pPr>
                <a:r>
                  <a:rPr lang="en-US" sz="3600" spc="265" dirty="0">
                    <a:solidFill>
                      <a:srgbClr val="C00000"/>
                    </a:solidFill>
                    <a:uFill>
                      <a:solidFill>
                        <a:srgbClr val="2E5496"/>
                      </a:solidFill>
                    </a:uFill>
                    <a:latin typeface="Times New Roman"/>
                    <a:cs typeface="Times New Roman"/>
                  </a:rPr>
                  <a:t> </a:t>
                </a:r>
                <a:r>
                  <a:rPr lang="en-US" sz="3600" spc="265" dirty="0">
                    <a:solidFill>
                      <a:srgbClr val="C00000"/>
                    </a:solidFill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Electrokinetic effects</a:t>
                </a:r>
                <a:r>
                  <a:rPr lang="en-US" sz="3600" spc="265" dirty="0">
                    <a:solidFill>
                      <a:srgbClr val="C00000"/>
                    </a:solidFill>
                    <a:uFill>
                      <a:solidFill>
                        <a:srgbClr val="2E5496"/>
                      </a:solidFill>
                    </a:uFill>
                    <a:latin typeface="Times New Roman"/>
                    <a:cs typeface="Times New Roman"/>
                  </a:rPr>
                  <a:t>:                                </a:t>
                </a:r>
                <a:r>
                  <a:rPr lang="en-US" sz="3600" spc="265" dirty="0">
                    <a:solidFill>
                      <a:srgbClr val="C00000"/>
                    </a:solidFill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Buoyancy Effects:</a:t>
                </a: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solidFill>
                    <a:schemeClr val="tx1"/>
                  </a:solidFill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solidFill>
                    <a:schemeClr val="tx1"/>
                  </a:solidFill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0"/>
                  </a:spcBef>
                </a:pPr>
                <a:endParaRPr lang="en-US" sz="360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265" dirty="0">
                    <a:solidFill>
                      <a:schemeClr val="tx1"/>
                    </a:solidFill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We perturb the disturbance velocity field in order of Weissenberg (</a:t>
                </a:r>
                <a14:m>
                  <m:oMath xmlns:m="http://schemas.openxmlformats.org/officeDocument/2006/math">
                    <m:r>
                      <a:rPr lang="en-US" sz="3600" b="0" i="1" spc="265" smtClean="0">
                        <a:solidFill>
                          <a:schemeClr val="tx1"/>
                        </a:solidFill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cs typeface="Times New Roman"/>
                      </a:rPr>
                      <m:t>𝑂</m:t>
                    </m:r>
                    <m:r>
                      <a:rPr lang="en-US" sz="3600" b="0" i="1" spc="265" smtClean="0">
                        <a:solidFill>
                          <a:schemeClr val="tx1"/>
                        </a:solidFill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cs typeface="Times New Roman"/>
                      </a:rPr>
                      <m:t>(</m:t>
                    </m:r>
                    <m:r>
                      <a:rPr lang="en-US" sz="3600" b="0" i="1" spc="265" smtClean="0">
                        <a:solidFill>
                          <a:schemeClr val="tx1"/>
                        </a:solidFill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cs typeface="Times New Roman"/>
                      </a:rPr>
                      <m:t>𝜆</m:t>
                    </m:r>
                    <m:r>
                      <a:rPr lang="en-US" sz="3600" b="0" i="1" spc="265" smtClean="0">
                        <a:solidFill>
                          <a:schemeClr val="tx1"/>
                        </a:solidFill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cs typeface="Times New Roman"/>
                      </a:rPr>
                      <m:t>)).</m:t>
                    </m:r>
                  </m:oMath>
                </a14:m>
                <a:endParaRPr lang="en-US" sz="3600" spc="265" dirty="0">
                  <a:solidFill>
                    <a:schemeClr val="tx1"/>
                  </a:solidFill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265" dirty="0"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First order solution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pc="265" smtClean="0"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3600" b="1" i="1" spc="265" smtClean="0"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cs typeface="Times New Roman"/>
                          </a:rPr>
                          <m:t>𝒗</m:t>
                        </m:r>
                      </m:e>
                      <m:sup>
                        <m:r>
                          <a:rPr lang="en-US" sz="3600" b="1" i="1" spc="265" smtClean="0"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cs typeface="Times New Roman"/>
                          </a:rPr>
                          <m:t>(</m:t>
                        </m:r>
                        <m:r>
                          <a:rPr lang="en-US" sz="3600" b="1" i="1" spc="265" smtClean="0"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cs typeface="Times New Roman"/>
                          </a:rPr>
                          <m:t>𝟏</m:t>
                        </m:r>
                        <m:r>
                          <a:rPr lang="en-US" sz="3600" b="1" i="1" spc="265" smtClean="0"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cs typeface="Times New Roman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600" b="0" spc="265" dirty="0"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) captures the lift force which is estimated through the Reciprocal Theorem.</a:t>
                </a: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3600" spc="265" dirty="0"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Zeroth order solution is given by the Lamb’s solution.</a:t>
                </a:r>
              </a:p>
              <a:p>
                <a:pPr marL="584200" indent="-571500" algn="just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3600" b="0" spc="265" dirty="0"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0"/>
                  </a:spcBef>
                </a:pPr>
                <a:endParaRPr lang="en-US" sz="4400" b="1" u="sng" spc="265" dirty="0">
                  <a:solidFill>
                    <a:srgbClr val="2E5496"/>
                  </a:solidFill>
                  <a:uFill>
                    <a:solidFill>
                      <a:srgbClr val="2E5496"/>
                    </a:solidFill>
                  </a:uFill>
                  <a:latin typeface="Times New Roman"/>
                  <a:cs typeface="Times New Roman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0"/>
                  </a:spcBef>
                </a:pPr>
                <a:endParaRPr lang="en-US" sz="4400" spc="265" dirty="0">
                  <a:solidFill>
                    <a:srgbClr val="C00000"/>
                  </a:solidFill>
                  <a:uFill>
                    <a:solidFill>
                      <a:srgbClr val="2E5496"/>
                    </a:solidFill>
                  </a:u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CC6EC-5A31-7B60-0E63-FE001AD3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974" y="7139860"/>
                <a:ext cx="15513944" cy="11659602"/>
              </a:xfrm>
              <a:prstGeom prst="rect">
                <a:avLst/>
              </a:prstGeom>
              <a:blipFill>
                <a:blip r:embed="rId8"/>
                <a:stretch>
                  <a:fillRect l="-193" r="-309"/>
                </a:stretch>
              </a:blip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93F5A41-6BAA-9BC4-111C-F21CB769E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189" y="25606814"/>
            <a:ext cx="6044061" cy="5201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2AD702-46BB-010D-0C8B-F3781FAA9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884" y="16527518"/>
            <a:ext cx="5845310" cy="5732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C27963B-33BC-E083-7415-D8E109D0F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8351"/>
          <a:stretch/>
        </p:blipFill>
        <p:spPr>
          <a:xfrm>
            <a:off x="6439729" y="25529250"/>
            <a:ext cx="6795747" cy="505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43DA5A-26EA-DE06-53E1-54E6FABEB406}"/>
                  </a:ext>
                </a:extLst>
              </p:cNvPr>
              <p:cNvSpPr txBox="1"/>
              <p:nvPr/>
            </p:nvSpPr>
            <p:spPr>
              <a:xfrm>
                <a:off x="493561" y="39816987"/>
                <a:ext cx="12974157" cy="795026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b="1" i="1" smtClean="0"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IN" sz="40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4000" i="1">
                          <a:latin typeface="Cambria Math" panose="02040503050406030204" pitchFamily="18" charset="0"/>
                        </a:rPr>
                        <m:t>𝑞𝐼</m:t>
                      </m:r>
                      <m:r>
                        <a:rPr lang="en-IN" sz="4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4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4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4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4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4000" i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4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4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40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  <m:r>
                            <a:rPr lang="en-IN" sz="4000" b="1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N" sz="4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4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40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4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4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4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40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IN" sz="4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4000" i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I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4000" i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4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4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40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</m:sSub>
                          <m:r>
                            <a:rPr lang="en-IN" sz="4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4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4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4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40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43DA5A-26EA-DE06-53E1-54E6FABE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61" y="39816987"/>
                <a:ext cx="12974157" cy="7950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1">
                <a:extLst>
                  <a:ext uri="{FF2B5EF4-FFF2-40B4-BE49-F238E27FC236}">
                    <a16:creationId xmlns:a16="http://schemas.microsoft.com/office/drawing/2014/main" id="{6ABBF895-F6DD-65F0-C53F-948D9DCC9D6A}"/>
                  </a:ext>
                </a:extLst>
              </p:cNvPr>
              <p:cNvSpPr txBox="1"/>
              <p:nvPr/>
            </p:nvSpPr>
            <p:spPr>
              <a:xfrm>
                <a:off x="14277712" y="8329862"/>
                <a:ext cx="9790602" cy="279093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sz="40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sz="40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IN" sz="40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𝐻𝑎</m:t>
                    </m:r>
                    <m:sSub>
                      <m:sSubPr>
                        <m:ctrlP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</m:e>
                      <m:sub>
                        <m: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IN" sz="40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∇</m:t>
                    </m:r>
                    <m:d>
                      <m:dPr>
                        <m:ctrlP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  <m: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IN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e>
                    </m:d>
                    <m:r>
                      <a:rPr lang="en-IN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IN" sz="4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4000" kern="1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 r=1 </a:t>
                </a:r>
                <a:r>
                  <a:rPr lang="en-IN" sz="4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40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4000" kern="1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walls.</a:t>
                </a:r>
                <a:endParaRPr lang="en-IN" sz="40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sz="40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IN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IN" sz="40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 </m:t>
                    </m:r>
                    <m:r>
                      <m:rPr>
                        <m:nor/>
                      </m:rPr>
                      <a:rPr lang="en-IN" sz="40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IN" sz="40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40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→∞</m:t>
                    </m:r>
                    <m:r>
                      <a:rPr lang="en-IN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IN" sz="4000" kern="1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sz="40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3600" kern="100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Hartmann Number</a:t>
                </a:r>
                <a:r>
                  <a:rPr lang="en-IN" sz="1100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1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 Box 1">
                <a:extLst>
                  <a:ext uri="{FF2B5EF4-FFF2-40B4-BE49-F238E27FC236}">
                    <a16:creationId xmlns:a16="http://schemas.microsoft.com/office/drawing/2014/main" id="{6ABBF895-F6DD-65F0-C53F-948D9DCC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712" y="8329862"/>
                <a:ext cx="9790602" cy="2790930"/>
              </a:xfrm>
              <a:prstGeom prst="rect">
                <a:avLst/>
              </a:prstGeom>
              <a:blipFill>
                <a:blip r:embed="rId13"/>
                <a:stretch>
                  <a:fillRect l="-1868" t="-2402" b="-2685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B20263-52DA-ABFA-F429-745B89490645}"/>
                  </a:ext>
                </a:extLst>
              </p:cNvPr>
              <p:cNvSpPr txBox="1"/>
              <p:nvPr/>
            </p:nvSpPr>
            <p:spPr>
              <a:xfrm>
                <a:off x="16469832" y="11444567"/>
                <a:ext cx="4058171" cy="1912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𝐻𝑎</m:t>
                      </m:r>
                      <m:r>
                        <a:rPr lang="en-IN" sz="40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ε</m:t>
                              </m:r>
                            </m:e>
                            <m:sup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en-IN" sz="40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IN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IN" sz="40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40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40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κ</m:t>
                          </m:r>
                          <m:sSubSup>
                            <m:sSubSupPr>
                              <m:ctrlP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IN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B20263-52DA-ABFA-F429-745B8949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9832" y="11444567"/>
                <a:ext cx="4058171" cy="19128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1">
                <a:extLst>
                  <a:ext uri="{FF2B5EF4-FFF2-40B4-BE49-F238E27FC236}">
                    <a16:creationId xmlns:a16="http://schemas.microsoft.com/office/drawing/2014/main" id="{3A2483A9-B21E-45AC-EE60-115FC87851F1}"/>
                  </a:ext>
                </a:extLst>
              </p:cNvPr>
              <p:cNvSpPr txBox="1"/>
              <p:nvPr/>
            </p:nvSpPr>
            <p:spPr>
              <a:xfrm>
                <a:off x="23942929" y="8312218"/>
                <a:ext cx="5585949" cy="3831108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sz="36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sz="36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6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IN" sz="36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3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36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6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3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IN" sz="3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at r=1 </a:t>
                </a:r>
                <a:endParaRPr lang="en-IN" sz="36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sz="3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sz="3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sz="3600" kern="1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walls.</a:t>
                </a:r>
                <a:endParaRPr lang="en-IN" sz="36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sz="3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sz="36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IN" sz="3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IN" sz="36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 </m:t>
                    </m:r>
                    <m:r>
                      <m:rPr>
                        <m:nor/>
                      </m:rPr>
                      <a:rPr lang="en-IN" sz="36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IN" sz="36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3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sz="36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→∞</m:t>
                    </m:r>
                    <m:r>
                      <a:rPr lang="en-IN" sz="3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IN" sz="3600" kern="1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3200" kern="100" dirty="0"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the zeroth reflection solution:</a:t>
                </a:r>
                <a:r>
                  <a:rPr lang="en-IN" sz="32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3600" kern="100" dirty="0">
                  <a:solidFill>
                    <a:srgbClr val="C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 Box 1">
                <a:extLst>
                  <a:ext uri="{FF2B5EF4-FFF2-40B4-BE49-F238E27FC236}">
                    <a16:creationId xmlns:a16="http://schemas.microsoft.com/office/drawing/2014/main" id="{3A2483A9-B21E-45AC-EE60-115FC87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929" y="8312218"/>
                <a:ext cx="5585949" cy="3831108"/>
              </a:xfrm>
              <a:prstGeom prst="rect">
                <a:avLst/>
              </a:prstGeom>
              <a:blipFill>
                <a:blip r:embed="rId15"/>
                <a:stretch>
                  <a:fillRect l="-2838" t="-222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Box 2">
                <a:extLst>
                  <a:ext uri="{FF2B5EF4-FFF2-40B4-BE49-F238E27FC236}">
                    <a16:creationId xmlns:a16="http://schemas.microsoft.com/office/drawing/2014/main" id="{88084FAD-A2C8-C8BD-6041-A4EF33756937}"/>
                  </a:ext>
                </a:extLst>
              </p:cNvPr>
              <p:cNvSpPr txBox="1"/>
              <p:nvPr/>
            </p:nvSpPr>
            <p:spPr>
              <a:xfrm>
                <a:off x="24920962" y="12241072"/>
                <a:ext cx="5209348" cy="178966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𝓑</m:t>
                      </m:r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32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IN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IN" sz="32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IN" sz="3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3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IN" sz="3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IN" sz="32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IN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𝜅</m:t>
                          </m:r>
                        </m:den>
                      </m:f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51" name="Text Box 2">
                <a:extLst>
                  <a:ext uri="{FF2B5EF4-FFF2-40B4-BE49-F238E27FC236}">
                    <a16:creationId xmlns:a16="http://schemas.microsoft.com/office/drawing/2014/main" id="{88084FAD-A2C8-C8BD-6041-A4EF33756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0962" y="12241072"/>
                <a:ext cx="5209348" cy="1789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2">
                <a:extLst>
                  <a:ext uri="{FF2B5EF4-FFF2-40B4-BE49-F238E27FC236}">
                    <a16:creationId xmlns:a16="http://schemas.microsoft.com/office/drawing/2014/main" id="{8B5EA24E-063B-D475-E21B-097CD8B618B6}"/>
                  </a:ext>
                </a:extLst>
              </p:cNvPr>
              <p:cNvSpPr txBox="1"/>
              <p:nvPr/>
            </p:nvSpPr>
            <p:spPr>
              <a:xfrm>
                <a:off x="14175503" y="20227129"/>
                <a:ext cx="15462885" cy="4890577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solidFill>
                  <a:srgbClr val="00B0F0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400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kumimoji="0" lang="en-IN" sz="3600" b="0" u="none" strike="noStrike" kern="1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Viscoelastic Lift force: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36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IN" sz="36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kumimoji="0" lang="en-IN" sz="3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πβγ</m:t>
                    </m:r>
                    <m:r>
                      <m:rPr>
                        <m:sty m:val="p"/>
                      </m:rPr>
                      <a:rPr lang="en-IN" sz="3600" kern="1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λ</m:t>
                    </m:r>
                    <m:d>
                      <m:d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1+3</m:t>
                        </m:r>
                        <m:sSub>
                          <m:sSubPr>
                            <m:ctrlPr>
                              <a:rPr kumimoji="0" lang="en-IN" sz="36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36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kumimoji="0" lang="en-IN" sz="36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0" lang="en-IN" sz="40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600" b="0" u="none" strike="noStrike" kern="1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Electrokinetically Influenced Viscoelastic Lift force:</a:t>
                </a: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0" lang="en-IN" sz="3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kumimoji="0" lang="en-IN" sz="36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IN" sz="3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βγλ</m:t>
                      </m:r>
                      <m:d>
                        <m:dPr>
                          <m:ctrlP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1+3</m:t>
                          </m:r>
                          <m:sSub>
                            <m:sSubPr>
                              <m:ctrlPr>
                                <a:rPr kumimoji="0" lang="en-IN" sz="36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36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kumimoji="0" lang="en-IN" sz="36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36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IN" sz="36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IN" sz="3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βλ</m:t>
                      </m:r>
                      <m:r>
                        <a:rPr kumimoji="0" lang="en-IN" sz="36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𝐻𝑎</m:t>
                      </m:r>
                      <m:sSub>
                        <m:sSubPr>
                          <m:ctrlP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36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ζ</m:t>
                          </m:r>
                        </m:e>
                        <m:sub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6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0" lang="en-IN" sz="36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36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kumimoji="0" lang="en-IN" sz="36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36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kumimoji="0" lang="en-IN" sz="36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600" b="0" u="none" strike="noStrike" kern="1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Buoyancy Driven Viscoelastic Lift force of a non-neutrally buoyant particle:</a:t>
                </a:r>
                <a:r>
                  <a:rPr lang="en-IN" sz="3600" kern="100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sz="36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                          </m:t>
                        </m:r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IN" sz="3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kumimoji="0" lang="en-IN" sz="36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IN" sz="36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num>
                      <m:den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kumimoji="0" lang="en-IN" sz="3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πβ</m:t>
                    </m:r>
                    <m:d>
                      <m:d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ℬ</m:t>
                        </m:r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−10</m:t>
                        </m:r>
                        <m:r>
                          <m:rPr>
                            <m:sty m:val="p"/>
                          </m:rPr>
                          <a:rPr kumimoji="0" lang="en-IN" sz="36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</m:d>
                    <m:d>
                      <m:dPr>
                        <m:ctrlP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6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1+3</m:t>
                        </m:r>
                        <m:sSub>
                          <m:sSubPr>
                            <m:ctrlPr>
                              <a:rPr kumimoji="0" lang="en-IN" sz="36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36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kumimoji="0" lang="en-IN" sz="36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 Box 2">
                <a:extLst>
                  <a:ext uri="{FF2B5EF4-FFF2-40B4-BE49-F238E27FC236}">
                    <a16:creationId xmlns:a16="http://schemas.microsoft.com/office/drawing/2014/main" id="{8B5EA24E-063B-D475-E21B-097CD8B61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503" y="20227129"/>
                <a:ext cx="15462885" cy="4890577"/>
              </a:xfrm>
              <a:prstGeom prst="rect">
                <a:avLst/>
              </a:prstGeom>
              <a:blipFill>
                <a:blip r:embed="rId17"/>
                <a:stretch>
                  <a:fillRect l="-271"/>
                </a:stretch>
              </a:blipFill>
              <a:ln w="6350">
                <a:solidFill>
                  <a:srgbClr val="00B0F0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4AB6773-19CD-13DE-5D23-8F843E7A431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299" r="15689"/>
          <a:stretch/>
        </p:blipFill>
        <p:spPr>
          <a:xfrm>
            <a:off x="471656" y="36640977"/>
            <a:ext cx="7514671" cy="3011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D08D0A-6E21-BDEA-CD3A-3096AC3A420D}"/>
                  </a:ext>
                </a:extLst>
              </p:cNvPr>
              <p:cNvSpPr txBox="1"/>
              <p:nvPr/>
            </p:nvSpPr>
            <p:spPr>
              <a:xfrm>
                <a:off x="14277712" y="32360209"/>
                <a:ext cx="9465663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3600" i="1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  <a:r>
                  <a:rPr lang="en-IN" sz="4000" i="1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36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λ</m:t>
                    </m:r>
                  </m:oMath>
                </a14:m>
                <a:r>
                  <a:rPr lang="en-IN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=0.12,</a:t>
                </a:r>
                <a:r>
                  <a:rPr lang="en-IN" sz="3600" kern="1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6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e>
                      <m:sub>
                        <m:r>
                          <a:rPr lang="en-IN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=-0.55, </a:t>
                </a:r>
                <a:r>
                  <a:rPr lang="az-Cyrl-AZ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</a:t>
                </a:r>
                <a:r>
                  <a:rPr lang="en-IN" sz="3600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=0.017,</a:t>
                </a:r>
                <a:r>
                  <a:rPr lang="en-IN" sz="3600" kern="100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600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ζ</m:t>
                        </m:r>
                      </m:e>
                      <m:sub>
                        <m:r>
                          <a:rPr lang="en-IN" sz="36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N" sz="3600" dirty="0">
                    <a:solidFill>
                      <a:schemeClr val="tx1"/>
                    </a:solidFill>
                  </a:rPr>
                  <a:t> =-2.52</a:t>
                </a:r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D08D0A-6E21-BDEA-CD3A-3096AC3A4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712" y="32360209"/>
                <a:ext cx="9465663" cy="707886"/>
              </a:xfrm>
              <a:prstGeom prst="rect">
                <a:avLst/>
              </a:prstGeom>
              <a:blipFill>
                <a:blip r:embed="rId19"/>
                <a:stretch>
                  <a:fillRect l="-375" r="-312" b="-7879"/>
                </a:stretch>
              </a:blipFill>
              <a:ln>
                <a:solidFill>
                  <a:srgbClr val="00B0F0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ounded Rectangle 5">
            <a:extLst>
              <a:ext uri="{FF2B5EF4-FFF2-40B4-BE49-F238E27FC236}">
                <a16:creationId xmlns:a16="http://schemas.microsoft.com/office/drawing/2014/main" id="{88089EAA-3589-F44D-B328-67C72DF1DC03}"/>
              </a:ext>
            </a:extLst>
          </p:cNvPr>
          <p:cNvSpPr/>
          <p:nvPr/>
        </p:nvSpPr>
        <p:spPr>
          <a:xfrm>
            <a:off x="14086596" y="33485499"/>
            <a:ext cx="15590534" cy="10649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2B80B2-E830-3955-8B75-14D64D9EB614}"/>
              </a:ext>
            </a:extLst>
          </p:cNvPr>
          <p:cNvSpPr txBox="1"/>
          <p:nvPr/>
        </p:nvSpPr>
        <p:spPr>
          <a:xfrm>
            <a:off x="14149973" y="34771373"/>
            <a:ext cx="15564145" cy="614014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300" dirty="0">
                <a:latin typeface="Franklin Gothic Medium" panose="020B0603020102020204" pitchFamily="34" charset="0"/>
                <a:cs typeface="Times New Roman" panose="02020603050405020304" pitchFamily="18" charset="0"/>
              </a:rPr>
              <a:t>Lifts of these two fundamentally different mechanism are opposite to each other.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object 115">
            <a:extLst>
              <a:ext uri="{FF2B5EF4-FFF2-40B4-BE49-F238E27FC236}">
                <a16:creationId xmlns:a16="http://schemas.microsoft.com/office/drawing/2014/main" id="{9A19729C-D720-419C-9E27-A40B3C86398C}"/>
              </a:ext>
            </a:extLst>
          </p:cNvPr>
          <p:cNvSpPr txBox="1"/>
          <p:nvPr/>
        </p:nvSpPr>
        <p:spPr>
          <a:xfrm>
            <a:off x="476254" y="41785940"/>
            <a:ext cx="29915763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defTabSz="914400">
              <a:spcBef>
                <a:spcPts val="90"/>
              </a:spcBef>
            </a:pPr>
            <a:r>
              <a:rPr sz="3600" b="1" u="sng" kern="0" dirty="0">
                <a:solidFill>
                  <a:sysClr val="windowText" lastClr="000000"/>
                </a:solidFill>
                <a:latin typeface="Times New Roman"/>
                <a:cs typeface="Times New Roman"/>
              </a:rPr>
              <a:t>References:</a:t>
            </a:r>
            <a:r>
              <a:rPr sz="3600" b="1" kern="0" spc="20" dirty="0">
                <a:solidFill>
                  <a:sysClr val="windowText" lastClr="000000"/>
                </a:solidFill>
                <a:latin typeface="Times New Roman"/>
                <a:cs typeface="Times New Roman"/>
              </a:rPr>
              <a:t> </a:t>
            </a:r>
            <a:r>
              <a:rPr sz="3200" b="1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[1.]</a:t>
            </a:r>
            <a:r>
              <a:rPr sz="3200" b="1" kern="0" spc="3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en-IN" sz="3200" b="0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Choudhary A, </a:t>
            </a:r>
            <a:r>
              <a:rPr lang="en-IN" sz="3200" b="0" i="0" dirty="0" err="1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Pushpavanam</a:t>
            </a:r>
            <a:r>
              <a:rPr lang="en-IN" sz="3200" b="0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 ,.JFM.2019.479, </a:t>
            </a:r>
            <a:r>
              <a:rPr sz="3200" b="1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[2.]</a:t>
            </a:r>
            <a:r>
              <a:rPr lang="en-IN" sz="3200" b="0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Choudhary A, Renganathan T, </a:t>
            </a:r>
            <a:r>
              <a:rPr lang="en-IN" sz="3200" b="0" i="0" dirty="0" err="1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Pushpavanam</a:t>
            </a:r>
            <a:r>
              <a:rPr lang="en-IN" sz="3200" b="0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S.JFM.2020.397  </a:t>
            </a:r>
            <a:r>
              <a:rPr sz="3200" b="1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[3.]</a:t>
            </a:r>
            <a:r>
              <a:rPr sz="3200" b="1" kern="0" spc="25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sz="3200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Ho,</a:t>
            </a:r>
            <a:r>
              <a:rPr sz="3200" kern="0" spc="65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3200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B.P.</a:t>
            </a:r>
            <a:r>
              <a:rPr sz="3200" kern="0" spc="7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3200" kern="0" spc="-35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and</a:t>
            </a:r>
            <a:r>
              <a:rPr sz="3200" kern="0" spc="6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3200" kern="0" spc="-1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Leal,</a:t>
            </a:r>
            <a:r>
              <a:rPr sz="3200" kern="0" spc="7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3200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L.G.,</a:t>
            </a:r>
            <a:r>
              <a:rPr sz="3200" kern="0" spc="5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3200" kern="0" spc="-10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197</a:t>
            </a:r>
            <a:r>
              <a:rPr lang="en-US" sz="3200" kern="0" spc="-10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6</a:t>
            </a:r>
            <a:r>
              <a:rPr sz="3200" kern="0" spc="-10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.</a:t>
            </a:r>
            <a:r>
              <a:rPr sz="3200" kern="0" spc="65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sz="3200" kern="0" spc="-25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JFM</a:t>
            </a:r>
            <a:endParaRPr sz="3200" kern="0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A984D498-BE83-B5D6-A873-B6875349C703}"/>
              </a:ext>
            </a:extLst>
          </p:cNvPr>
          <p:cNvSpPr/>
          <p:nvPr/>
        </p:nvSpPr>
        <p:spPr>
          <a:xfrm>
            <a:off x="419470" y="5514580"/>
            <a:ext cx="13226967" cy="1340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Force vs Force-free Mechanisms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2C208A-5176-C81F-8865-90B2234A19C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-912" t="1" r="4701" b="25643"/>
          <a:stretch/>
        </p:blipFill>
        <p:spPr>
          <a:xfrm>
            <a:off x="678154" y="9635143"/>
            <a:ext cx="8092637" cy="50698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A529A0-C35E-9784-6387-47EB0B31BF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13" r="7939"/>
          <a:stretch/>
        </p:blipFill>
        <p:spPr>
          <a:xfrm>
            <a:off x="6763250" y="16740256"/>
            <a:ext cx="6693139" cy="48489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720A4-13A2-7865-669F-20CD905B9F96}"/>
              </a:ext>
            </a:extLst>
          </p:cNvPr>
          <p:cNvSpPr txBox="1"/>
          <p:nvPr/>
        </p:nvSpPr>
        <p:spPr>
          <a:xfrm>
            <a:off x="9006081" y="9575914"/>
            <a:ext cx="44440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spc="50" dirty="0">
                <a:solidFill>
                  <a:srgbClr val="C00000"/>
                </a:solidFill>
                <a:uFill>
                  <a:solidFill>
                    <a:srgbClr val="2E5496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Electrophoresis: </a:t>
            </a:r>
            <a:r>
              <a:rPr lang="en-US" sz="3600" spc="50" dirty="0"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When an external field is applied in these systems, the diffuse layer then slips resulting in force free motion of the particle known as Electrophoresis.</a:t>
            </a:r>
            <a:endParaRPr lang="en-IN" sz="1600" dirty="0">
              <a:latin typeface="Franklin Gothic Medium" panose="020B0603020102020204" pitchFamily="34" charset="0"/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DC774EF3-AC5B-FB91-8E68-5B8C9D1620CC}"/>
              </a:ext>
            </a:extLst>
          </p:cNvPr>
          <p:cNvSpPr/>
          <p:nvPr/>
        </p:nvSpPr>
        <p:spPr>
          <a:xfrm>
            <a:off x="419470" y="35277038"/>
            <a:ext cx="13051931" cy="10940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BAC99B-3FB6-81ED-B34C-E28191D04A4A}"/>
                  </a:ext>
                </a:extLst>
              </p:cNvPr>
              <p:cNvSpPr txBox="1"/>
              <p:nvPr/>
            </p:nvSpPr>
            <p:spPr>
              <a:xfrm>
                <a:off x="8154383" y="36534747"/>
                <a:ext cx="56601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spc="-20" dirty="0">
                    <a:latin typeface="Franklin Gothic Medium" panose="020B0603020102020204" pitchFamily="34" charset="0"/>
                  </a:rPr>
                  <a:t>Assuming Stokes Problem (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→0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600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BAC99B-3FB6-81ED-B34C-E28191D0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83" y="36534747"/>
                <a:ext cx="5660110" cy="1200329"/>
              </a:xfrm>
              <a:prstGeom prst="rect">
                <a:avLst/>
              </a:prstGeom>
              <a:blipFill>
                <a:blip r:embed="rId23"/>
                <a:stretch>
                  <a:fillRect l="-3341" t="-7614" b="-182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D328309-C58A-2994-2954-12384C1199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72186" y="16988795"/>
            <a:ext cx="5372213" cy="1239742"/>
          </a:xfrm>
          <a:prstGeom prst="rect">
            <a:avLst/>
          </a:prstGeom>
          <a:ln>
            <a:solidFill>
              <a:srgbClr val="FFC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">
                <a:extLst>
                  <a:ext uri="{FF2B5EF4-FFF2-40B4-BE49-F238E27FC236}">
                    <a16:creationId xmlns:a16="http://schemas.microsoft.com/office/drawing/2014/main" id="{A7B4F9DD-7C74-5F56-0068-A62240B50CB3}"/>
                  </a:ext>
                </a:extLst>
              </p:cNvPr>
              <p:cNvSpPr txBox="1"/>
              <p:nvPr/>
            </p:nvSpPr>
            <p:spPr>
              <a:xfrm>
                <a:off x="22149280" y="10943302"/>
                <a:ext cx="6568594" cy="35615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32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32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IN" sz="32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sub>
                        <m:sup>
                          <m:d>
                            <m:dPr>
                              <m:ctrlPr>
                                <a:rPr lang="en-IN" sz="32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2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32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𝓑</m:t>
                      </m:r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32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sSubSup>
                        <m:sSubSupPr>
                          <m:ctrlPr>
                            <a:rPr lang="en-IN" sz="32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32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𝜴</m:t>
                          </m:r>
                        </m:e>
                        <m:sub>
                          <m:r>
                            <a:rPr lang="en-IN" sz="32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sub>
                        <m:sup>
                          <m:d>
                            <m:dPr>
                              <m:ctrlPr>
                                <a:rPr lang="en-IN" sz="32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2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32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IN" sz="32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36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3600" kern="100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Buoyancy Number: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3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36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1">
                <a:extLst>
                  <a:ext uri="{FF2B5EF4-FFF2-40B4-BE49-F238E27FC236}">
                    <a16:creationId xmlns:a16="http://schemas.microsoft.com/office/drawing/2014/main" id="{A7B4F9DD-7C74-5F56-0068-A62240B50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9280" y="10943302"/>
                <a:ext cx="6568594" cy="3561552"/>
              </a:xfrm>
              <a:prstGeom prst="rect">
                <a:avLst/>
              </a:prstGeom>
              <a:blipFill>
                <a:blip r:embed="rId26"/>
                <a:stretch>
                  <a:fillRect l="-278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">
                <a:extLst>
                  <a:ext uri="{FF2B5EF4-FFF2-40B4-BE49-F238E27FC236}">
                    <a16:creationId xmlns:a16="http://schemas.microsoft.com/office/drawing/2014/main" id="{F45433D0-227D-00A4-2CE7-A1B9FC7E2B9D}"/>
                  </a:ext>
                </a:extLst>
              </p:cNvPr>
              <p:cNvSpPr txBox="1"/>
              <p:nvPr/>
            </p:nvSpPr>
            <p:spPr>
              <a:xfrm>
                <a:off x="14377261" y="16362011"/>
                <a:ext cx="8667638" cy="354411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𝝅</m:t>
                          </m:r>
                        </m:e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36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bSup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𝚺</m:t>
                          </m:r>
                        </m:e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IN" sz="3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𝚺</m:t>
                          </m:r>
                        </m:e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36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36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3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IN" sz="3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sup>
                          </m:sSubSup>
                          <m:r>
                            <a:rPr lang="en-IN" sz="3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sz="3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36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3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IN" sz="3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IN" sz="3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IN" sz="3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3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3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36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 Box 1">
                <a:extLst>
                  <a:ext uri="{FF2B5EF4-FFF2-40B4-BE49-F238E27FC236}">
                    <a16:creationId xmlns:a16="http://schemas.microsoft.com/office/drawing/2014/main" id="{F45433D0-227D-00A4-2CE7-A1B9FC7E2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7261" y="16362011"/>
                <a:ext cx="8667638" cy="354411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178A8A88-4924-7BF9-DEB2-75CD50A1F9A7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203" t="4309" r="2976"/>
          <a:stretch/>
        </p:blipFill>
        <p:spPr>
          <a:xfrm>
            <a:off x="14117017" y="25384399"/>
            <a:ext cx="8032263" cy="66872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7E6583-3034-02A4-36F5-C009B58C797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377261" y="25302889"/>
            <a:ext cx="720550" cy="10052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3FE52F-E761-E0C4-D5DD-7245D9CC9D0D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r="9147"/>
          <a:stretch/>
        </p:blipFill>
        <p:spPr>
          <a:xfrm>
            <a:off x="22009394" y="25363085"/>
            <a:ext cx="7897795" cy="69676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1D1D977-B262-28FC-0157-BB5F7F204904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 r="5035"/>
          <a:stretch/>
        </p:blipFill>
        <p:spPr>
          <a:xfrm>
            <a:off x="21932045" y="35374440"/>
            <a:ext cx="7548041" cy="54396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8AC175D-926E-0FE6-865D-0A53878A6B1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224819" y="35374440"/>
            <a:ext cx="7655811" cy="53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2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B049B1B4E8924AAFBA57ADFA1DDFE2" ma:contentTypeVersion="11" ma:contentTypeDescription="Create a new document." ma:contentTypeScope="" ma:versionID="c82b361c23720440984cf0367e303a10">
  <xsd:schema xmlns:xsd="http://www.w3.org/2001/XMLSchema" xmlns:xs="http://www.w3.org/2001/XMLSchema" xmlns:p="http://schemas.microsoft.com/office/2006/metadata/properties" xmlns:ns3="46e038c3-69f4-416b-a2d0-77e0d375da76" targetNamespace="http://schemas.microsoft.com/office/2006/metadata/properties" ma:root="true" ma:fieldsID="df60ff8f6ba5eee0b3df2f7738a83b72" ns3:_="">
    <xsd:import namespace="46e038c3-69f4-416b-a2d0-77e0d375da7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038c3-69f4-416b-a2d0-77e0d375da7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6e038c3-69f4-416b-a2d0-77e0d375da76" xsi:nil="true"/>
  </documentManagement>
</p:properties>
</file>

<file path=customXml/itemProps1.xml><?xml version="1.0" encoding="utf-8"?>
<ds:datastoreItem xmlns:ds="http://schemas.openxmlformats.org/officeDocument/2006/customXml" ds:itemID="{95B4439F-A62B-4563-986A-8BFD4EF014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E4284C-DD2E-478B-8F5E-368EAD1BD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e038c3-69f4-416b-a2d0-77e0d375da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E5D121-F217-4FE0-9FA9-0720CC3CEDB1}">
  <ds:schemaRefs>
    <ds:schemaRef ds:uri="http://schemas.microsoft.com/office/2006/documentManagement/types"/>
    <ds:schemaRef ds:uri="46e038c3-69f4-416b-a2d0-77e0d375da76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1606</TotalTime>
  <Words>511</Words>
  <Application>Microsoft Office PowerPoint</Application>
  <PresentationFormat>Custom</PresentationFormat>
  <Paragraphs>111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Aptos</vt:lpstr>
      <vt:lpstr>Aptos Display</vt:lpstr>
      <vt:lpstr>Arial</vt:lpstr>
      <vt:lpstr>Arial MT</vt:lpstr>
      <vt:lpstr>Calibri</vt:lpstr>
      <vt:lpstr>Cambria</vt:lpstr>
      <vt:lpstr>Cambria Math</vt:lpstr>
      <vt:lpstr>Franklin Gothic Medium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Soumyo Deep Chowdhury</dc:creator>
  <cp:lastModifiedBy>Soumyo Deep Chowdhury</cp:lastModifiedBy>
  <cp:revision>2</cp:revision>
  <dcterms:created xsi:type="dcterms:W3CDTF">2025-04-05T16:23:29Z</dcterms:created>
  <dcterms:modified xsi:type="dcterms:W3CDTF">2025-04-10T04:28:43Z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0x010100A1B049B1B4E8924AAFBA57ADFA1DDFE2</vt:lpwstr>
  </property>
</Properties>
</file>